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notesMasterIdLst>
    <p:notesMasterId r:id="rId13"/>
  </p:notesMasterIdLst>
  <p:sldIdLst>
    <p:sldId id="259" r:id="rId3"/>
    <p:sldId id="260" r:id="rId4"/>
    <p:sldId id="263" r:id="rId5"/>
    <p:sldId id="261" r:id="rId6"/>
    <p:sldId id="264" r:id="rId7"/>
    <p:sldId id="262" r:id="rId8"/>
    <p:sldId id="265" r:id="rId9"/>
    <p:sldId id="266" r:id="rId10"/>
    <p:sldId id="267" r:id="rId11"/>
    <p:sldId id="268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74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A6796D-49F1-4BD1-B0E8-7A56D1DE96F4}" type="datetimeFigureOut">
              <a:rPr lang="en-GB" smtClean="0"/>
              <a:pPr/>
              <a:t>13/01/2013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08C0FF-3541-47D0-82CE-3BD30F3016B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8827281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814F80-5CAE-4239-9CE0-64EFB64A41D4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5969276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814F80-5CAE-4239-9CE0-64EFB64A41D4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2638803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2130425"/>
            <a:ext cx="4320480" cy="1470025"/>
          </a:xfrm>
        </p:spPr>
        <p:txBody>
          <a:bodyPr/>
          <a:lstStyle>
            <a:lvl1pPr algn="l">
              <a:spcBef>
                <a:spcPts val="600"/>
              </a:spcBef>
              <a:spcAft>
                <a:spcPts val="600"/>
              </a:spcAft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520" y="3886200"/>
            <a:ext cx="432048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374600"/>
      </p:ext>
    </p:extLst>
  </p:cSld>
  <p:clrMapOvr>
    <a:masterClrMapping/>
  </p:clrMapOvr>
  <p:transition advTm="30000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28950057"/>
      </p:ext>
    </p:extLst>
  </p:cSld>
  <p:clrMapOvr>
    <a:masterClrMapping/>
  </p:clrMapOvr>
  <p:transition advTm="30000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29185611"/>
      </p:ext>
    </p:extLst>
  </p:cSld>
  <p:clrMapOvr>
    <a:masterClrMapping/>
  </p:clrMapOvr>
  <p:transition advTm="30000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06036997"/>
      </p:ext>
    </p:extLst>
  </p:cSld>
  <p:clrMapOvr>
    <a:masterClrMapping/>
  </p:clrMapOvr>
  <p:transition advTm="30000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2075908341"/>
      </p:ext>
    </p:extLst>
  </p:cSld>
  <p:clrMapOvr>
    <a:masterClrMapping/>
  </p:clrMapOvr>
  <p:transition advTm="30000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99336751"/>
      </p:ext>
    </p:extLst>
  </p:cSld>
  <p:clrMapOvr>
    <a:masterClrMapping/>
  </p:clrMapOvr>
  <p:transition advTm="30000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0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0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19367313"/>
      </p:ext>
    </p:extLst>
  </p:cSld>
  <p:clrMapOvr>
    <a:masterClrMapping/>
  </p:clrMapOvr>
  <p:transition advTm="30000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45079418"/>
      </p:ext>
    </p:extLst>
  </p:cSld>
  <p:clrMapOvr>
    <a:masterClrMapping/>
  </p:clrMapOvr>
  <p:transition advTm="30000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750034574"/>
      </p:ext>
    </p:extLst>
  </p:cSld>
  <p:clrMapOvr>
    <a:masterClrMapping/>
  </p:clrMapOvr>
  <p:transition advTm="30000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1982442235"/>
      </p:ext>
    </p:extLst>
  </p:cSld>
  <p:clrMapOvr>
    <a:masterClrMapping/>
  </p:clrMapOvr>
  <p:transition advTm="3000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2368008891"/>
      </p:ext>
    </p:extLst>
  </p:cSld>
  <p:clrMapOvr>
    <a:masterClrMapping/>
  </p:clrMapOvr>
  <p:transition advTm="30000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792720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Tm="30000">
    <p:fade/>
  </p:transition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600"/>
        </a:spcBef>
        <a:spcAft>
          <a:spcPts val="600"/>
        </a:spcAft>
        <a:buFont typeface="Aria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ts val="600"/>
        </a:spcBef>
        <a:spcAft>
          <a:spcPts val="600"/>
        </a:spcAft>
        <a:buFont typeface="Arial" pitchFamily="34" charset="0"/>
        <a:buChar char="–"/>
        <a:defRPr sz="18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ts val="600"/>
        </a:spcBef>
        <a:spcAft>
          <a:spcPts val="600"/>
        </a:spcAft>
        <a:buFont typeface="Aria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ts val="600"/>
        </a:spcBef>
        <a:spcAft>
          <a:spcPts val="600"/>
        </a:spcAft>
        <a:buFont typeface="Arial" pitchFamily="34" charset="0"/>
        <a:buChar char="–"/>
        <a:defRPr sz="14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ts val="600"/>
        </a:spcBef>
        <a:spcAft>
          <a:spcPts val="600"/>
        </a:spcAft>
        <a:buFont typeface="Arial" pitchFamily="34" charset="0"/>
        <a:buChar char="»"/>
        <a:defRPr sz="14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prescriptions.blogs.nytimes.com/2009/09/29/health-care-abroad-germany/" TargetMode="External"/><Relationship Id="rId2" Type="http://schemas.openxmlformats.org/officeDocument/2006/relationships/hyperlink" Target="http://www.theworld.org/2012/03/germany-health-care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toytowngermany.com/wiki/Health_insurance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1052736"/>
            <a:ext cx="4320480" cy="1470025"/>
          </a:xfrm>
        </p:spPr>
        <p:txBody>
          <a:bodyPr/>
          <a:lstStyle/>
          <a:p>
            <a:r>
              <a:rPr lang="en-GB" dirty="0" smtClean="0"/>
              <a:t>Mandated Health Care in Deutschland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520" y="2808511"/>
            <a:ext cx="4320480" cy="1752600"/>
          </a:xfrm>
        </p:spPr>
        <p:txBody>
          <a:bodyPr/>
          <a:lstStyle/>
          <a:p>
            <a:r>
              <a:rPr lang="en-GB" dirty="0" smtClean="0">
                <a:latin typeface="+mj-lt"/>
              </a:rPr>
              <a:t>Ashley Vastag</a:t>
            </a:r>
            <a:endParaRPr lang="en-GB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86931367"/>
      </p:ext>
    </p:extLst>
  </p:cSld>
  <p:clrMapOvr>
    <a:masterClrMapping/>
  </p:clrMapOvr>
  <p:transition advTm="30000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 Cited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Why Germans Don’t Have A Problem With Mandated Health </a:t>
            </a:r>
            <a:r>
              <a:rPr lang="en-US" b="1" dirty="0" smtClean="0"/>
              <a:t>Care</a:t>
            </a:r>
          </a:p>
          <a:p>
            <a:pPr marL="742950" lvl="2" indent="-342900"/>
            <a:r>
              <a:rPr lang="en-US" b="1" dirty="0" smtClean="0"/>
              <a:t> </a:t>
            </a:r>
            <a:r>
              <a:rPr lang="en-US" dirty="0" smtClean="0">
                <a:hlinkClick r:id="rId2"/>
              </a:rPr>
              <a:t>http://www.theworld.org/2012/03/germany-health-care</a:t>
            </a:r>
            <a:r>
              <a:rPr lang="en-US" dirty="0" smtClean="0">
                <a:hlinkClick r:id="rId2"/>
              </a:rPr>
              <a:t>/</a:t>
            </a:r>
            <a:endParaRPr lang="en-US" b="1" dirty="0" smtClean="0"/>
          </a:p>
          <a:p>
            <a:r>
              <a:rPr lang="en-US" dirty="0" smtClean="0"/>
              <a:t> </a:t>
            </a:r>
            <a:r>
              <a:rPr lang="en-US" b="1" dirty="0" smtClean="0"/>
              <a:t>Health Care Abroad: Germany</a:t>
            </a:r>
          </a:p>
          <a:p>
            <a:pPr lvl="1"/>
            <a:r>
              <a:rPr lang="en-US" sz="1600" dirty="0" smtClean="0">
                <a:hlinkClick r:id="rId3"/>
              </a:rPr>
              <a:t>http://prescriptions.blogs.nytimes.com/2009/09/29/health-care-abroad-germany</a:t>
            </a:r>
            <a:r>
              <a:rPr lang="en-US" sz="1600" dirty="0" smtClean="0">
                <a:hlinkClick r:id="rId3"/>
              </a:rPr>
              <a:t>/</a:t>
            </a:r>
            <a:endParaRPr lang="en-US" sz="1600" dirty="0" smtClean="0"/>
          </a:p>
          <a:p>
            <a:r>
              <a:rPr lang="en-US" b="1" dirty="0" smtClean="0"/>
              <a:t>Health insurance</a:t>
            </a:r>
          </a:p>
          <a:p>
            <a:pPr lvl="1"/>
            <a:r>
              <a:rPr lang="en-US" sz="1600" dirty="0" smtClean="0">
                <a:hlinkClick r:id="rId4"/>
              </a:rPr>
              <a:t>http://</a:t>
            </a:r>
            <a:r>
              <a:rPr lang="en-US" sz="1600" dirty="0" smtClean="0">
                <a:hlinkClick r:id="rId4"/>
              </a:rPr>
              <a:t>www.toytowngermany.com/wiki/Health_insurance</a:t>
            </a:r>
            <a:endParaRPr lang="en-US" sz="1600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ransition advTm="30000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>
            <a:normAutofit/>
          </a:bodyPr>
          <a:lstStyle/>
          <a:p>
            <a:r>
              <a:rPr lang="en-GB" sz="4000" dirty="0" smtClean="0"/>
              <a:t>How it started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0186"/>
            <a:ext cx="8229600" cy="4525963"/>
          </a:xfrm>
        </p:spPr>
        <p:txBody>
          <a:bodyPr>
            <a:noAutofit/>
          </a:bodyPr>
          <a:lstStyle/>
          <a:p>
            <a:r>
              <a:rPr lang="en-GB" sz="2200" dirty="0" smtClean="0"/>
              <a:t>Otto Von </a:t>
            </a:r>
            <a:r>
              <a:rPr lang="en-GB" sz="2200" dirty="0" err="1" smtClean="0"/>
              <a:t>Bismark</a:t>
            </a:r>
            <a:r>
              <a:rPr lang="en-GB" sz="2200" dirty="0" smtClean="0"/>
              <a:t>, in order to quell the rise of communism, started the </a:t>
            </a:r>
            <a:r>
              <a:rPr lang="en-US" sz="2200" dirty="0" smtClean="0"/>
              <a:t>Imperial </a:t>
            </a:r>
            <a:r>
              <a:rPr lang="en-US" sz="2200" dirty="0" smtClean="0"/>
              <a:t>Insurance </a:t>
            </a:r>
            <a:r>
              <a:rPr lang="en-US" sz="2200" dirty="0" smtClean="0"/>
              <a:t>Order in 1883</a:t>
            </a:r>
          </a:p>
          <a:p>
            <a:r>
              <a:rPr lang="en-US" sz="2200" dirty="0" smtClean="0"/>
              <a:t>This ordered low-income citizens, who were falling ill with no way to pay for healthcare, to pay premiums to “friendly societies”</a:t>
            </a:r>
          </a:p>
          <a:p>
            <a:r>
              <a:rPr lang="en-US" sz="2200" dirty="0" smtClean="0"/>
              <a:t>These “friendly societies” are now called Sickness Funds, which became the world’s first government-regulated healthcare system</a:t>
            </a:r>
          </a:p>
          <a:p>
            <a:r>
              <a:rPr lang="en-US" sz="2200" dirty="0" smtClean="0"/>
              <a:t>During WWII, Hitler exported the system to other countries, and it became well known as the </a:t>
            </a:r>
            <a:r>
              <a:rPr lang="en-US" sz="2200" dirty="0" err="1" smtClean="0"/>
              <a:t>Bismark</a:t>
            </a:r>
            <a:r>
              <a:rPr lang="en-US" sz="2200" dirty="0" smtClean="0"/>
              <a:t> Model</a:t>
            </a:r>
          </a:p>
          <a:p>
            <a:r>
              <a:rPr lang="en-US" sz="2200" dirty="0" smtClean="0"/>
              <a:t>It is still one of the best, because it </a:t>
            </a:r>
            <a:r>
              <a:rPr lang="en-US" sz="2200" dirty="0" smtClean="0"/>
              <a:t>blends a private health-care delivery system with universal coverage and social solidarity. </a:t>
            </a:r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xmlns="" val="324733006"/>
      </p:ext>
    </p:extLst>
  </p:cSld>
  <p:clrMapOvr>
    <a:masterClrMapping/>
  </p:clrMapOvr>
  <p:transition advTm="30000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" y="274638"/>
            <a:ext cx="8534400" cy="1143000"/>
          </a:xfrm>
        </p:spPr>
        <p:txBody>
          <a:bodyPr/>
          <a:lstStyle/>
          <a:p>
            <a:pPr algn="ctr"/>
            <a:r>
              <a:rPr lang="en-US" dirty="0" smtClean="0"/>
              <a:t>Otto Von Bismarck creates the first Health Insurance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http://static.guim.co.uk/sys-images/Admin/BkFill/Default_image_group/2011/3/15/1300202844533/Portrait-Of-Otto-Von-Bism-0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150620"/>
            <a:ext cx="8229600" cy="498348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0" y="6581001"/>
            <a:ext cx="60045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http://www.guardian.co.uk/books/2011/mar/19/bismarck-life-jonathan-steinberg-review</a:t>
            </a:r>
            <a:endParaRPr lang="en-US" sz="1200" dirty="0"/>
          </a:p>
        </p:txBody>
      </p:sp>
    </p:spTree>
  </p:cSld>
  <p:clrMapOvr>
    <a:masterClrMapping/>
  </p:clrMapOvr>
  <p:transition advTm="30000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How it works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/>
          </a:bodyPr>
          <a:lstStyle/>
          <a:p>
            <a:r>
              <a:rPr lang="en-US" sz="2200" dirty="0" smtClean="0"/>
              <a:t>It is run by public and private companies, but 90% are covered by public companies.</a:t>
            </a:r>
            <a:endParaRPr lang="en-US" sz="2200" dirty="0" smtClean="0"/>
          </a:p>
          <a:p>
            <a:r>
              <a:rPr lang="en-US" sz="2200" dirty="0" smtClean="0"/>
              <a:t>Health Insurance is given by companies/employers, but you get to choose the insurance company out of 145 non-profit companies</a:t>
            </a:r>
          </a:p>
          <a:p>
            <a:r>
              <a:rPr lang="en-US" sz="2200" dirty="0" smtClean="0"/>
              <a:t>Employer pays half of premium, and worker pays half of premium</a:t>
            </a:r>
          </a:p>
          <a:p>
            <a:r>
              <a:rPr lang="en-US" sz="2200" dirty="0" smtClean="0"/>
              <a:t>Self-employed still must have Health Insurance, they just choose their own private company</a:t>
            </a:r>
          </a:p>
          <a:p>
            <a:r>
              <a:rPr lang="en-US" sz="2200" dirty="0" smtClean="0"/>
              <a:t>Worker receives a card, which is taken to the visit to the hospital. The doctor swipes the card and enters what he did, then gets paid two weeks later. </a:t>
            </a:r>
          </a:p>
        </p:txBody>
      </p:sp>
    </p:spTree>
  </p:cSld>
  <p:clrMapOvr>
    <a:masterClrMapping/>
  </p:clrMapOvr>
  <p:transition advTm="30000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pPr algn="ctr"/>
            <a:r>
              <a:rPr lang="en-US" sz="2600" dirty="0" smtClean="0"/>
              <a:t>Everyone receives a </a:t>
            </a:r>
            <a:r>
              <a:rPr lang="en-US" sz="2600" dirty="0" err="1" smtClean="0"/>
              <a:t>Gesundheitskarte</a:t>
            </a:r>
            <a:r>
              <a:rPr lang="en-US" sz="2600" dirty="0" smtClean="0"/>
              <a:t>, an insurance card </a:t>
            </a:r>
            <a:endParaRPr lang="en-US" sz="2600" dirty="0"/>
          </a:p>
        </p:txBody>
      </p:sp>
      <p:sp>
        <p:nvSpPr>
          <p:cNvPr id="7" name="TextBox 6"/>
          <p:cNvSpPr txBox="1"/>
          <p:nvPr/>
        </p:nvSpPr>
        <p:spPr>
          <a:xfrm>
            <a:off x="0" y="6581001"/>
            <a:ext cx="63076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http</a:t>
            </a:r>
            <a:r>
              <a:rPr lang="en-US" sz="1200" dirty="0" smtClean="0"/>
              <a:t>://www.computerwoche.de/a/startschuss-fuer-elektronische-gesundheitskarte,1906636</a:t>
            </a:r>
            <a:endParaRPr lang="en-US" sz="1200" dirty="0"/>
          </a:p>
        </p:txBody>
      </p:sp>
      <p:pic>
        <p:nvPicPr>
          <p:cNvPr id="22530" name="Picture 2" descr="http://images.computerwoche.de/images/computerwoche/bdb/434509/89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600200"/>
            <a:ext cx="6265229" cy="4591051"/>
          </a:xfrm>
          <a:prstGeom prst="rect">
            <a:avLst/>
          </a:prstGeom>
          <a:noFill/>
        </p:spPr>
      </p:pic>
    </p:spTree>
  </p:cSld>
  <p:clrMapOvr>
    <a:masterClrMapping/>
  </p:clrMapOvr>
  <p:transition advTm="30000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Why it works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257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Germans think that everyone should be helped when they are sick.</a:t>
            </a:r>
          </a:p>
          <a:p>
            <a:r>
              <a:rPr lang="en-US" dirty="0" smtClean="0"/>
              <a:t>It is an easier system, with less cost and hassle to the government and people</a:t>
            </a:r>
          </a:p>
          <a:p>
            <a:r>
              <a:rPr lang="en-US" dirty="0" smtClean="0"/>
              <a:t>“You just cannot have people falling through the grid because they don’t have health care because they are not </a:t>
            </a:r>
            <a:r>
              <a:rPr lang="en-US" dirty="0" smtClean="0"/>
              <a:t>healthy. That’s </a:t>
            </a:r>
            <a:r>
              <a:rPr lang="en-US" dirty="0" smtClean="0"/>
              <a:t>the basis for everything, people’s health. Everybody pays a lot for sick people. You pay a lot less when you stay healthy than if you get sick. You cannot celebrate your own health when your neighbor is completely falling apart. And I don’t think people should lose sight of that</a:t>
            </a:r>
            <a:r>
              <a:rPr lang="en-US" dirty="0" smtClean="0"/>
              <a:t>.”</a:t>
            </a:r>
          </a:p>
          <a:p>
            <a:r>
              <a:rPr lang="en-US" dirty="0" smtClean="0"/>
              <a:t> Everyone has to take part -- sick and healthy people -- for the system to work</a:t>
            </a:r>
            <a:r>
              <a:rPr lang="en-US" dirty="0" smtClean="0"/>
              <a:t>.</a:t>
            </a:r>
          </a:p>
          <a:p>
            <a:r>
              <a:rPr lang="en-US" dirty="0" smtClean="0"/>
              <a:t>A healthy workforce is a more productive </a:t>
            </a:r>
            <a:r>
              <a:rPr lang="en-US" dirty="0" smtClean="0"/>
              <a:t>workforce. The </a:t>
            </a:r>
            <a:r>
              <a:rPr lang="en-US" dirty="0" smtClean="0"/>
              <a:t>country has relatively low unemployment and in many sectors the economy is booming.</a:t>
            </a:r>
            <a:endParaRPr lang="en-US" b="1" dirty="0"/>
          </a:p>
        </p:txBody>
      </p:sp>
    </p:spTree>
  </p:cSld>
  <p:clrMapOvr>
    <a:masterClrMapping/>
  </p:clrMapOvr>
  <p:transition advTm="30000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" y="274638"/>
            <a:ext cx="8534400" cy="1143000"/>
          </a:xfrm>
        </p:spPr>
        <p:txBody>
          <a:bodyPr/>
          <a:lstStyle/>
          <a:p>
            <a:pPr algn="ctr"/>
            <a:r>
              <a:rPr lang="en-US" dirty="0" smtClean="0"/>
              <a:t>Everyone gets the healthcare they need without worry, so they can return to their jobs and their lives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0" y="6581001"/>
            <a:ext cx="37958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http://library.thinkquest.org/08aug/01430/surgery.html</a:t>
            </a:r>
            <a:endParaRPr lang="en-US" sz="1200" dirty="0"/>
          </a:p>
        </p:txBody>
      </p:sp>
      <p:pic>
        <p:nvPicPr>
          <p:cNvPr id="21506" name="Picture 2" descr="http://library.thinkquest.org/08aug/01430/surger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600200"/>
            <a:ext cx="6830677" cy="4572000"/>
          </a:xfrm>
          <a:prstGeom prst="rect">
            <a:avLst/>
          </a:prstGeom>
          <a:noFill/>
        </p:spPr>
      </p:pic>
    </p:spTree>
  </p:cSld>
  <p:clrMapOvr>
    <a:masterClrMapping/>
  </p:clrMapOvr>
  <p:transition advTm="30000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 Quiz!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Germany, which form of Health Care is more popular?</a:t>
            </a:r>
          </a:p>
          <a:p>
            <a:pPr lvl="1"/>
            <a:r>
              <a:rPr lang="en-US" dirty="0" smtClean="0"/>
              <a:t> Public </a:t>
            </a:r>
          </a:p>
          <a:p>
            <a:pPr lvl="1"/>
            <a:r>
              <a:rPr lang="en-US" dirty="0" smtClean="0"/>
              <a:t>Private</a:t>
            </a:r>
          </a:p>
          <a:p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smtClean="0"/>
              <a:t>Self-employed people must still have Health Insurance</a:t>
            </a:r>
          </a:p>
          <a:p>
            <a:pPr lvl="1"/>
            <a:r>
              <a:rPr lang="en-US" dirty="0" smtClean="0"/>
              <a:t>True </a:t>
            </a:r>
          </a:p>
          <a:p>
            <a:pPr lvl="1"/>
            <a:r>
              <a:rPr lang="en-US" dirty="0" smtClean="0"/>
              <a:t>False</a:t>
            </a:r>
          </a:p>
        </p:txBody>
      </p:sp>
    </p:spTree>
  </p:cSld>
  <p:clrMapOvr>
    <a:masterClrMapping/>
  </p:clrMapOvr>
  <p:transition advTm="30000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Public</a:t>
            </a:r>
          </a:p>
          <a:p>
            <a:r>
              <a:rPr lang="en-US" dirty="0" smtClean="0"/>
              <a:t>True</a:t>
            </a:r>
            <a:endParaRPr lang="en-US" dirty="0"/>
          </a:p>
        </p:txBody>
      </p:sp>
    </p:spTree>
  </p:cSld>
  <p:clrMapOvr>
    <a:masterClrMapping/>
  </p:clrMapOvr>
  <p:transition advTm="30000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102701151">
  <a:themeElements>
    <a:clrScheme name="Custom 9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007BBC"/>
      </a:accent1>
      <a:accent2>
        <a:srgbClr val="1DB0BC"/>
      </a:accent2>
      <a:accent3>
        <a:srgbClr val="FFEA1B"/>
      </a:accent3>
      <a:accent4>
        <a:srgbClr val="6FE4DA"/>
      </a:accent4>
      <a:accent5>
        <a:srgbClr val="38AEE7"/>
      </a:accent5>
      <a:accent6>
        <a:srgbClr val="1DBC89"/>
      </a:accent6>
      <a:hlink>
        <a:srgbClr val="0000FF"/>
      </a:hlink>
      <a:folHlink>
        <a:srgbClr val="800080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F585AF72-5527-4026-BA95-E7EC3150AFF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TS102701151</Template>
  <TotalTime>72</TotalTime>
  <Words>436</Words>
  <Application>Microsoft Office PowerPoint</Application>
  <PresentationFormat>On-screen Show (4:3)</PresentationFormat>
  <Paragraphs>48</Paragraphs>
  <Slides>10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TS102701151</vt:lpstr>
      <vt:lpstr>Mandated Health Care in Deutschland</vt:lpstr>
      <vt:lpstr>How it started</vt:lpstr>
      <vt:lpstr>Otto Von Bismarck creates the first Health Insurance</vt:lpstr>
      <vt:lpstr>How it works</vt:lpstr>
      <vt:lpstr>Everyone receives a Gesundheitskarte, an insurance card </vt:lpstr>
      <vt:lpstr>Why it works</vt:lpstr>
      <vt:lpstr>Everyone gets the healthcare they need without worry, so they can return to their jobs and their lives</vt:lpstr>
      <vt:lpstr>Pop Quiz!</vt:lpstr>
      <vt:lpstr>Answers</vt:lpstr>
      <vt:lpstr>Works Cited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Mandated Health Care in Deutschland</dc:title>
  <dc:creator>Marina</dc:creator>
  <cp:lastModifiedBy>Marina</cp:lastModifiedBy>
  <cp:revision>10</cp:revision>
  <dcterms:created xsi:type="dcterms:W3CDTF">2013-01-13T16:00:42Z</dcterms:created>
  <dcterms:modified xsi:type="dcterms:W3CDTF">2013-01-13T17:13:11Z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TC027011519991</vt:lpwstr>
  </property>
</Properties>
</file>